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C6FE"/>
    <a:srgbClr val="40A8DF"/>
    <a:srgbClr val="DAE3F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10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oherty, Sally" userId="400f5fe7-8bf2-4ea8-a365-0818ec3c0eb7" providerId="ADAL" clId="{DC16A890-8B89-43C9-9F85-5D2EC64AB02E}"/>
    <pc:docChg chg="modSld">
      <pc:chgData name="Cloherty, Sally" userId="400f5fe7-8bf2-4ea8-a365-0818ec3c0eb7" providerId="ADAL" clId="{DC16A890-8B89-43C9-9F85-5D2EC64AB02E}" dt="2026-08-05T13:20:12.800" v="345" actId="20577"/>
      <pc:docMkLst>
        <pc:docMk/>
      </pc:docMkLst>
      <pc:sldChg chg="modSp mod">
        <pc:chgData name="Cloherty, Sally" userId="400f5fe7-8bf2-4ea8-a365-0818ec3c0eb7" providerId="ADAL" clId="{DC16A890-8B89-43C9-9F85-5D2EC64AB02E}" dt="2026-08-05T13:20:12.800" v="345" actId="20577"/>
        <pc:sldMkLst>
          <pc:docMk/>
          <pc:sldMk cId="3009494992" sldId="257"/>
        </pc:sldMkLst>
        <pc:spChg chg="mod">
          <ac:chgData name="Cloherty, Sally" userId="400f5fe7-8bf2-4ea8-a365-0818ec3c0eb7" providerId="ADAL" clId="{DC16A890-8B89-43C9-9F85-5D2EC64AB02E}" dt="2026-08-05T13:18:51.742" v="318" actId="1076"/>
          <ac:spMkLst>
            <pc:docMk/>
            <pc:sldMk cId="3009494992" sldId="257"/>
            <ac:spMk id="7" creationId="{4D01067D-44B9-8CEA-3E59-9404D97D5D54}"/>
          </ac:spMkLst>
        </pc:spChg>
        <pc:spChg chg="mod">
          <ac:chgData name="Cloherty, Sally" userId="400f5fe7-8bf2-4ea8-a365-0818ec3c0eb7" providerId="ADAL" clId="{DC16A890-8B89-43C9-9F85-5D2EC64AB02E}" dt="2026-08-05T13:20:12.800" v="345" actId="20577"/>
          <ac:spMkLst>
            <pc:docMk/>
            <pc:sldMk cId="3009494992" sldId="257"/>
            <ac:spMk id="11" creationId="{09643B0C-9892-EBA2-3BDC-2A19DA7BC8B0}"/>
          </ac:spMkLst>
        </pc:spChg>
        <pc:cxnChg chg="mod">
          <ac:chgData name="Cloherty, Sally" userId="400f5fe7-8bf2-4ea8-a365-0818ec3c0eb7" providerId="ADAL" clId="{DC16A890-8B89-43C9-9F85-5D2EC64AB02E}" dt="2026-08-05T13:18:51.742" v="318" actId="1076"/>
          <ac:cxnSpMkLst>
            <pc:docMk/>
            <pc:sldMk cId="3009494992" sldId="257"/>
            <ac:cxnSpMk id="6" creationId="{4BEFDA8D-4623-DB9D-1BE4-2EF39F15050E}"/>
          </ac:cxnSpMkLst>
        </pc:cxnChg>
      </pc:sldChg>
      <pc:sldChg chg="modSp mod">
        <pc:chgData name="Cloherty, Sally" userId="400f5fe7-8bf2-4ea8-a365-0818ec3c0eb7" providerId="ADAL" clId="{DC16A890-8B89-43C9-9F85-5D2EC64AB02E}" dt="2026-08-05T13:19:58.105" v="337" actId="20577"/>
        <pc:sldMkLst>
          <pc:docMk/>
          <pc:sldMk cId="1443211772" sldId="260"/>
        </pc:sldMkLst>
        <pc:spChg chg="mod">
          <ac:chgData name="Cloherty, Sally" userId="400f5fe7-8bf2-4ea8-a365-0818ec3c0eb7" providerId="ADAL" clId="{DC16A890-8B89-43C9-9F85-5D2EC64AB02E}" dt="2026-08-05T13:19:58.105" v="337" actId="20577"/>
          <ac:spMkLst>
            <pc:docMk/>
            <pc:sldMk cId="1443211772" sldId="260"/>
            <ac:spMk id="13" creationId="{5DC298C6-3AAE-2127-57F4-E478507E589E}"/>
          </ac:spMkLst>
        </pc:spChg>
        <pc:spChg chg="mod">
          <ac:chgData name="Cloherty, Sally" userId="400f5fe7-8bf2-4ea8-a365-0818ec3c0eb7" providerId="ADAL" clId="{DC16A890-8B89-43C9-9F85-5D2EC64AB02E}" dt="2026-08-05T13:19:45.201" v="330" actId="20577"/>
          <ac:spMkLst>
            <pc:docMk/>
            <pc:sldMk cId="1443211772" sldId="260"/>
            <ac:spMk id="18" creationId="{1AF39B3B-3B86-25BA-683D-CD83A9916CA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1B74A-A531-4A7A-88B9-B608C0E29464}" type="datetimeFigureOut">
              <a:rPr lang="en-GB" smtClean="0"/>
              <a:t>05/08/2026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74B05C-4607-4840-AA34-B717A7F65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27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74B05C-4607-4840-AA34-B717A7F6520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763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2D888-97F7-196B-90BA-BF82B54225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23A37-62E9-575E-7364-5C36BE7288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267FC-05FC-E7B8-11CC-860885966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571A-9EEB-4E1F-BBC7-808ABAEA055B}" type="datetime1">
              <a:rPr lang="en-GB" smtClean="0"/>
              <a:t>05/08/2026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2B886-7B41-9D3B-A221-6B70E0D0B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58036-1A7C-6411-86D0-E05143957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716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F0D9C-A8EA-EE1E-8B92-7904640DB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7A584E-C48E-700D-FFCA-286AB8A0A1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38BBA-D95E-1FA4-63AA-D86D89CA1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3BB5-9C24-42F5-9827-28AA07A2B790}" type="datetime1">
              <a:rPr lang="en-GB" smtClean="0"/>
              <a:t>05/08/2026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67AC5B-F8F9-C09A-FEF1-88AFA0339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B79795-9E30-C75D-5855-926871557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775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F0033-BB3F-4CF4-335A-7E227C0E5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D56A49-B5EB-10F0-3CAC-7F5CB5E40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2DF0E-D8B8-3B39-38B7-D19319B5B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1DB4-67D6-4BC0-9163-726D7B8636E2}" type="datetime1">
              <a:rPr lang="en-GB" smtClean="0"/>
              <a:t>05/08/2026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6977E-6721-6DB7-1681-FB74181C2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FD3AA5-1BE6-5472-363F-98E24E3BF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11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F186F-C305-B4B3-1C09-1F0419F9D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62E64-F7C4-ED76-50D6-C1CF9C1185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F58D64-75EA-C812-FB74-E07232ACF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48C7DC-DD84-6B94-B6B3-C4E543852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EF16-F3AA-4EB2-8D1C-D3F569AC007D}" type="datetime1">
              <a:rPr lang="en-GB" smtClean="0"/>
              <a:t>05/08/2026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E50013-48E8-F317-0A26-A3726CD8C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0EF39-B54E-1781-BBA9-EF25F880E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1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CEF03-D0BF-0FAC-873C-76A5A91C7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B10B3B-1E51-C8F7-5510-8EEAE47E7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30316B-4E50-F2EB-6249-15675F37E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B60FBD-B9D5-EAE2-83A3-1CC7C1F7E9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04CEB5-5A5D-29AF-D8C8-9B6D687778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65855F-4B61-35C2-9D5B-9C69947E1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EB587-9A7F-4D22-B77B-8C8231A83C37}" type="datetime1">
              <a:rPr lang="en-GB" smtClean="0"/>
              <a:t>05/08/2026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344B64-1093-6E24-2832-031B93826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1D8FC4-489B-7D6A-DCF0-2703D3114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82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3A8E5-9BFA-19FB-C598-9845C9A2A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3F336D-2390-EB4D-ADA4-AAC4C6704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3836C-BABF-4E41-87A3-93598411A519}" type="datetime1">
              <a:rPr lang="en-GB" smtClean="0"/>
              <a:t>05/08/2026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7B8733-8DDA-954E-8CF1-288B3598F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EA9806-031D-08EE-0E89-A0A966818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505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B2A483-6E72-3903-E360-705BB5EA9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E9E6-6C7F-4DF6-8C28-D163CBDFBD33}" type="datetime1">
              <a:rPr lang="en-GB" smtClean="0"/>
              <a:t>05/08/2026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06C339-3D6D-3B9A-5ADA-765F50AC4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993993-6B34-FA34-0158-71448D303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157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D6A45-9570-2257-3EA9-D25A0254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5DD69-E4E2-71C6-2E64-4D5ED9A02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C6D10-8D2A-31E2-9CDB-4362DBE6DC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4A6D-4455-9D88-8FCD-B3354FEFB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A8A-5608-4B5D-8211-30323BD5C8FD}" type="datetime1">
              <a:rPr lang="en-GB" smtClean="0"/>
              <a:t>05/08/2026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BCF97B-B84D-54AA-A863-44BA708E8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D3352A-32DD-F049-9E5F-D766130E8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010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76C82-607C-5CC7-1116-738955AC5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EC3EE9-699F-DEFE-F4F5-F0FD0B07BA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E3BDBD-496F-7398-5C2F-F3D7359D09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4F9B0-D879-1C0A-1376-9F057E8F5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2501A-8A69-4A06-A88A-133879CCCEC8}" type="datetime1">
              <a:rPr lang="en-GB" smtClean="0"/>
              <a:t>05/08/2026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608D99-D396-0969-EAB3-E0DC6F3AF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29E4F2-2300-D2DC-E3C9-080E49803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50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0673A-C439-2731-03B6-E1CFFEF25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82ED7D-5F04-6DB7-3ABD-2CAF15450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BA01A-31D3-71FD-9BA0-D5D06798A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D8CDE-1AF5-4DCA-B1EF-5598712CB2BF}" type="datetime1">
              <a:rPr lang="en-GB" smtClean="0"/>
              <a:t>05/08/2026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F4517-096D-20BD-AB89-C07DF68C6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77D27-D9A9-C5D6-AC91-7E3A0A239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9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CAACDF-B3F9-FE49-B46D-48BBA9F63D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9CA0FB-B4D9-1A5E-960B-9C15E98135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5078FC-73D2-8EDE-EA40-CA8AE2248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16D3-929A-44AD-8009-083AEA569E08}" type="datetime1">
              <a:rPr lang="en-GB" smtClean="0"/>
              <a:t>05/08/2026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B80115-6DDB-7BD9-E891-6832ED231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56C20-C87F-F1FC-622D-CF78472E0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734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7E7766-5E95-CF13-0D19-E9D90B404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9DA3E-FC2F-478F-BA7B-3E838F56B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752B4-FCB0-B734-8926-3DD692A468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1A04B-183A-438A-9B85-0A0666DD557D}" type="datetime1">
              <a:rPr lang="en-GB" smtClean="0"/>
              <a:t>05/08/2026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FD5A6-4778-BFB4-C564-814E0DBF6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673113-DFE3-4758-2DE5-402E574F86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79B8A-7319-4BD6-B657-EE5175E627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80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A8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88882B8-F7E1-94DA-CA24-81BB4EB96B64}"/>
              </a:ext>
            </a:extLst>
          </p:cNvPr>
          <p:cNvCxnSpPr>
            <a:cxnSpLocks/>
          </p:cNvCxnSpPr>
          <p:nvPr/>
        </p:nvCxnSpPr>
        <p:spPr>
          <a:xfrm flipH="1" flipV="1">
            <a:off x="5919596" y="2721508"/>
            <a:ext cx="16614" cy="1176746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293D0FA7-A2AB-7FFE-EC5B-87DBF2FFB14B}"/>
              </a:ext>
            </a:extLst>
          </p:cNvPr>
          <p:cNvCxnSpPr>
            <a:cxnSpLocks/>
          </p:cNvCxnSpPr>
          <p:nvPr/>
        </p:nvCxnSpPr>
        <p:spPr>
          <a:xfrm flipV="1">
            <a:off x="5950382" y="1306050"/>
            <a:ext cx="0" cy="1141811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92B51A7-0187-4956-A297-788FD777B42E}"/>
              </a:ext>
            </a:extLst>
          </p:cNvPr>
          <p:cNvCxnSpPr>
            <a:cxnSpLocks/>
          </p:cNvCxnSpPr>
          <p:nvPr/>
        </p:nvCxnSpPr>
        <p:spPr>
          <a:xfrm flipV="1">
            <a:off x="6041432" y="1625058"/>
            <a:ext cx="0" cy="1909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C490962C-C0DD-468B-A80E-3E7CA650F0A0}"/>
              </a:ext>
            </a:extLst>
          </p:cNvPr>
          <p:cNvSpPr/>
          <p:nvPr/>
        </p:nvSpPr>
        <p:spPr>
          <a:xfrm>
            <a:off x="4765054" y="3510347"/>
            <a:ext cx="2403884" cy="67917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4472C4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rial Nova"/>
              </a:rPr>
              <a:t>People &amp; Culture Manager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Arial Nova"/>
              </a:rPr>
              <a:t>Grade E</a:t>
            </a: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257AFC55-4DB5-403E-AFCB-DD19A95A7D11}"/>
              </a:ext>
            </a:extLst>
          </p:cNvPr>
          <p:cNvSpPr/>
          <p:nvPr/>
        </p:nvSpPr>
        <p:spPr>
          <a:xfrm>
            <a:off x="619805" y="3801205"/>
            <a:ext cx="3735896" cy="17382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400" b="1" i="1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lvl="1"/>
            <a:endParaRPr lang="en-GB" sz="1200" b="1" dirty="0">
              <a:solidFill>
                <a:schemeClr val="tx1"/>
              </a:solidFill>
              <a:latin typeface="Arial Nova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  <a:latin typeface="Arial Nova"/>
              </a:rPr>
              <a:t>Voice and Support</a:t>
            </a:r>
            <a:endParaRPr lang="en-GB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  <a:latin typeface="Arial Nova" panose="020B0504020202020204" pitchFamily="34" charset="0"/>
              </a:rPr>
              <a:t>Opportunities &amp;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  <a:latin typeface="Arial Nova"/>
              </a:rPr>
              <a:t>Content &amp; Engagement</a:t>
            </a:r>
            <a:endParaRPr lang="en-GB" sz="1200" b="1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  <a:latin typeface="Arial Nova" panose="020B0504020202020204" pitchFamily="34" charset="0"/>
              </a:rPr>
              <a:t>Union Operations &amp; Administration</a:t>
            </a:r>
          </a:p>
          <a:p>
            <a:pPr lvl="1"/>
            <a:endParaRPr lang="en-GB" sz="1200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lvl="1" algn="r"/>
            <a:r>
              <a:rPr lang="en-GB" sz="1200" dirty="0">
                <a:solidFill>
                  <a:schemeClr val="tx1"/>
                </a:solidFill>
                <a:latin typeface="Arial Nova"/>
                <a:ea typeface="+mn-lt"/>
                <a:cs typeface="+mn-lt"/>
              </a:rPr>
              <a:t>           Please see next page</a:t>
            </a:r>
            <a:endParaRPr lang="en-GB" dirty="0"/>
          </a:p>
          <a:p>
            <a:pPr algn="ctr"/>
            <a:endParaRPr lang="en-GB" sz="1400" i="1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Nova" panose="020B0504020202020204" pitchFamily="34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B3241E18-F3BE-47B6-0188-23056BF4E634}"/>
              </a:ext>
            </a:extLst>
          </p:cNvPr>
          <p:cNvGrpSpPr/>
          <p:nvPr/>
        </p:nvGrpSpPr>
        <p:grpSpPr>
          <a:xfrm>
            <a:off x="2244241" y="1508637"/>
            <a:ext cx="7703517" cy="544382"/>
            <a:chOff x="2243217" y="1354663"/>
            <a:chExt cx="7703517" cy="544382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CFA23C1A-15E2-3FC4-8F3D-1F70A9525A24}"/>
                </a:ext>
              </a:extLst>
            </p:cNvPr>
            <p:cNvSpPr/>
            <p:nvPr/>
          </p:nvSpPr>
          <p:spPr>
            <a:xfrm>
              <a:off x="2243217" y="1354664"/>
              <a:ext cx="1479292" cy="533400"/>
            </a:xfrm>
            <a:prstGeom prst="roundRect">
              <a:avLst/>
            </a:prstGeom>
            <a:solidFill>
              <a:srgbClr val="66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>
                  <a:solidFill>
                    <a:schemeClr val="tx1"/>
                  </a:solidFill>
                  <a:latin typeface="Arial Nova" panose="020B0504020202020204" pitchFamily="34" charset="0"/>
                </a:rPr>
                <a:t>VP Activities</a:t>
              </a: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8108D4BD-C180-A3E1-6EF8-CFA1DBB5E638}"/>
                </a:ext>
              </a:extLst>
            </p:cNvPr>
            <p:cNvSpPr/>
            <p:nvPr/>
          </p:nvSpPr>
          <p:spPr>
            <a:xfrm>
              <a:off x="3893800" y="1354663"/>
              <a:ext cx="1965904" cy="534382"/>
            </a:xfrm>
            <a:prstGeom prst="roundRect">
              <a:avLst/>
            </a:prstGeom>
            <a:solidFill>
              <a:srgbClr val="66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>
                  <a:solidFill>
                    <a:schemeClr val="tx1"/>
                  </a:solidFill>
                  <a:latin typeface="Arial Nova" panose="020B0504020202020204" pitchFamily="34" charset="0"/>
                </a:rPr>
                <a:t>President</a:t>
              </a: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BA816675-6275-0D2D-2866-DB471EC7954B}"/>
                </a:ext>
              </a:extLst>
            </p:cNvPr>
            <p:cNvSpPr/>
            <p:nvPr/>
          </p:nvSpPr>
          <p:spPr>
            <a:xfrm>
              <a:off x="6030995" y="1355645"/>
              <a:ext cx="1512260" cy="543046"/>
            </a:xfrm>
            <a:prstGeom prst="roundRect">
              <a:avLst/>
            </a:prstGeom>
            <a:solidFill>
              <a:srgbClr val="66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>
                  <a:solidFill>
                    <a:schemeClr val="tx1"/>
                  </a:solidFill>
                  <a:latin typeface="Arial Nova" panose="020B0504020202020204" pitchFamily="34" charset="0"/>
                </a:rPr>
                <a:t>VP Education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BCD613D6-184C-8A73-7B77-839FD331125B}"/>
                </a:ext>
              </a:extLst>
            </p:cNvPr>
            <p:cNvSpPr/>
            <p:nvPr/>
          </p:nvSpPr>
          <p:spPr>
            <a:xfrm>
              <a:off x="7714547" y="1356000"/>
              <a:ext cx="2232187" cy="543045"/>
            </a:xfrm>
            <a:prstGeom prst="roundRect">
              <a:avLst>
                <a:gd name="adj" fmla="val 16667"/>
              </a:avLst>
            </a:prstGeom>
            <a:solidFill>
              <a:srgbClr val="66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>
                  <a:solidFill>
                    <a:schemeClr val="tx1"/>
                  </a:solidFill>
                  <a:latin typeface="Arial Nova" panose="020B0504020202020204" pitchFamily="34" charset="0"/>
                </a:rPr>
                <a:t>VP Community &amp; Wellbeing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7360FD66-807E-6804-A68E-F3838FA2248F}"/>
              </a:ext>
            </a:extLst>
          </p:cNvPr>
          <p:cNvSpPr txBox="1"/>
          <p:nvPr/>
        </p:nvSpPr>
        <p:spPr>
          <a:xfrm>
            <a:off x="2244242" y="1044855"/>
            <a:ext cx="7703517" cy="340519"/>
          </a:xfrm>
          <a:prstGeom prst="roundRect">
            <a:avLst/>
          </a:prstGeom>
          <a:solidFill>
            <a:srgbClr val="66FFFF"/>
          </a:solidFill>
          <a:ln w="3175" cap="rnd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>
                <a:latin typeface="Arial Nova"/>
              </a:rPr>
              <a:t>Trustee Board</a:t>
            </a:r>
            <a:endParaRPr lang="en-GB" sz="1400" b="1">
              <a:latin typeface="Arial Nova" panose="020B05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01067D-44B9-8CEA-3E59-9404D97D5D54}"/>
              </a:ext>
            </a:extLst>
          </p:cNvPr>
          <p:cNvSpPr/>
          <p:nvPr/>
        </p:nvSpPr>
        <p:spPr>
          <a:xfrm>
            <a:off x="7664529" y="4739383"/>
            <a:ext cx="2296990" cy="897832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rial Nova" panose="020B0504020202020204" pitchFamily="34" charset="0"/>
              </a:rPr>
              <a:t>Finance and HR Admin Coordinator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Arial Nova" panose="020B0504020202020204" pitchFamily="34" charset="0"/>
              </a:rPr>
              <a:t>Grade C</a:t>
            </a:r>
          </a:p>
          <a:p>
            <a:pPr algn="ctr"/>
            <a:endParaRPr lang="en-GB" sz="1200" b="1" dirty="0">
              <a:solidFill>
                <a:schemeClr val="bg1"/>
              </a:solidFill>
              <a:latin typeface="Arial Nova" panose="020B050402020202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E0F89A2-DCCD-0051-2855-35EBFEB765E6}"/>
              </a:ext>
            </a:extLst>
          </p:cNvPr>
          <p:cNvCxnSpPr/>
          <p:nvPr/>
        </p:nvCxnSpPr>
        <p:spPr>
          <a:xfrm flipV="1">
            <a:off x="665825" y="3446899"/>
            <a:ext cx="0" cy="186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BE55DEB-2B78-7E37-6968-2110CCCABA2A}"/>
              </a:ext>
            </a:extLst>
          </p:cNvPr>
          <p:cNvCxnSpPr>
            <a:cxnSpLocks/>
            <a:stCxn id="59" idx="0"/>
          </p:cNvCxnSpPr>
          <p:nvPr/>
        </p:nvCxnSpPr>
        <p:spPr>
          <a:xfrm flipH="1" flipV="1">
            <a:off x="2476971" y="2952347"/>
            <a:ext cx="10782" cy="848858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BEFDA8D-4623-DB9D-1BE4-2EF39F15050E}"/>
              </a:ext>
            </a:extLst>
          </p:cNvPr>
          <p:cNvCxnSpPr>
            <a:cxnSpLocks/>
            <a:endCxn id="7" idx="0"/>
          </p:cNvCxnSpPr>
          <p:nvPr/>
        </p:nvCxnSpPr>
        <p:spPr>
          <a:xfrm>
            <a:off x="8813024" y="2689274"/>
            <a:ext cx="0" cy="2050109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09643B0C-9892-EBA2-3BDC-2A19DA7BC8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981" y="243132"/>
            <a:ext cx="10207712" cy="463063"/>
          </a:xfrm>
        </p:spPr>
        <p:txBody>
          <a:bodyPr>
            <a:noAutofit/>
          </a:bodyPr>
          <a:lstStyle/>
          <a:p>
            <a:pPr algn="l"/>
            <a:r>
              <a:rPr lang="en-GB" sz="2000" b="1" dirty="0">
                <a:latin typeface="Arial"/>
                <a:cs typeface="Arial"/>
              </a:rPr>
              <a:t>Established Staff Structure </a:t>
            </a:r>
            <a:r>
              <a:rPr lang="en-GB" sz="2000" b="1">
                <a:latin typeface="Arial"/>
                <a:cs typeface="Arial"/>
              </a:rPr>
              <a:t>(August </a:t>
            </a:r>
            <a:r>
              <a:rPr lang="en-GB" sz="2000" b="1" dirty="0">
                <a:latin typeface="Arial"/>
                <a:cs typeface="Arial"/>
              </a:rPr>
              <a:t>2026)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7E43624-4F2E-4059-BF93-BA745AB18362}"/>
              </a:ext>
            </a:extLst>
          </p:cNvPr>
          <p:cNvSpPr/>
          <p:nvPr/>
        </p:nvSpPr>
        <p:spPr>
          <a:xfrm>
            <a:off x="7645410" y="3505528"/>
            <a:ext cx="2296990" cy="67917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rial Nova" panose="020B0504020202020204" pitchFamily="34" charset="0"/>
              </a:rPr>
              <a:t>Finance Manager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Arial Nova" panose="020B0504020202020204" pitchFamily="34" charset="0"/>
              </a:rPr>
              <a:t>Grade 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CE25E03-B28D-4391-90F1-6E0AD3F0E820}"/>
              </a:ext>
            </a:extLst>
          </p:cNvPr>
          <p:cNvSpPr/>
          <p:nvPr/>
        </p:nvSpPr>
        <p:spPr>
          <a:xfrm>
            <a:off x="665825" y="2913896"/>
            <a:ext cx="3736968" cy="694921"/>
          </a:xfrm>
          <a:prstGeom prst="roundRect">
            <a:avLst>
              <a:gd name="adj" fmla="val 1358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Deputy CEO</a:t>
            </a:r>
            <a:endParaRPr lang="en-US" dirty="0">
              <a:solidFill>
                <a:schemeClr val="tx1"/>
              </a:solidFill>
              <a:latin typeface="Arial Nova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 (Membership Engagement</a:t>
            </a:r>
            <a:r>
              <a:rPr lang="en-GB" sz="1400" b="1" dirty="0">
                <a:solidFill>
                  <a:schemeClr val="tx1"/>
                </a:solidFill>
                <a:latin typeface="Arial Nova"/>
              </a:rPr>
              <a:t>) </a:t>
            </a:r>
          </a:p>
          <a:p>
            <a:pPr algn="ctr"/>
            <a:r>
              <a:rPr lang="en-GB" sz="1400" b="1" dirty="0">
                <a:solidFill>
                  <a:schemeClr val="tx1"/>
                </a:solidFill>
                <a:latin typeface="Arial Nova"/>
              </a:rPr>
              <a:t>Grade H</a:t>
            </a:r>
            <a:endParaRPr lang="en-GB" dirty="0">
              <a:solidFill>
                <a:schemeClr val="tx1"/>
              </a:solidFill>
              <a:latin typeface="Arial Nova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F2D7C4A-5A8B-4E50-AC1E-89C5098E30B1}"/>
              </a:ext>
            </a:extLst>
          </p:cNvPr>
          <p:cNvSpPr/>
          <p:nvPr/>
        </p:nvSpPr>
        <p:spPr>
          <a:xfrm>
            <a:off x="2189674" y="2126478"/>
            <a:ext cx="7703516" cy="547294"/>
          </a:xfrm>
          <a:prstGeom prst="roundRect">
            <a:avLst/>
          </a:prstGeom>
          <a:solidFill>
            <a:srgbClr val="D2C6FE"/>
          </a:solidFill>
          <a:ln>
            <a:solidFill>
              <a:srgbClr val="40A8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>
                <a:solidFill>
                  <a:schemeClr val="tx1"/>
                </a:solidFill>
                <a:latin typeface="Arial Nova" panose="020B0504020202020204" pitchFamily="34" charset="0"/>
              </a:rPr>
              <a:t>Chief Executive Officer (CEO)</a:t>
            </a:r>
          </a:p>
        </p:txBody>
      </p:sp>
      <p:pic>
        <p:nvPicPr>
          <p:cNvPr id="39" name="Picture 38" descr="A blue circle with white letters on it&#10;&#10;AI-generated content may be incorrect.">
            <a:extLst>
              <a:ext uri="{FF2B5EF4-FFF2-40B4-BE49-F238E27FC236}">
                <a16:creationId xmlns:a16="http://schemas.microsoft.com/office/drawing/2014/main" id="{71644C29-5E2B-13E9-6811-21F4B8360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400" y="129907"/>
            <a:ext cx="1299619" cy="1299619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03F5B96-4B13-34B5-AB5D-8E97DE093790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2534309" y="2688302"/>
            <a:ext cx="0" cy="225594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9494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A8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C1F7110-030E-CE54-347B-6A708CCB1066}"/>
              </a:ext>
            </a:extLst>
          </p:cNvPr>
          <p:cNvCxnSpPr>
            <a:cxnSpLocks/>
            <a:stCxn id="4" idx="0"/>
          </p:cNvCxnSpPr>
          <p:nvPr/>
        </p:nvCxnSpPr>
        <p:spPr>
          <a:xfrm flipV="1">
            <a:off x="1112240" y="1292694"/>
            <a:ext cx="38783" cy="1273341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B1C6A3D-8027-07F8-A174-C80AE50D8B0B}"/>
              </a:ext>
            </a:extLst>
          </p:cNvPr>
          <p:cNvCxnSpPr>
            <a:cxnSpLocks/>
          </p:cNvCxnSpPr>
          <p:nvPr/>
        </p:nvCxnSpPr>
        <p:spPr>
          <a:xfrm flipH="1" flipV="1">
            <a:off x="6424038" y="1298016"/>
            <a:ext cx="12883" cy="3772349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404F909-374A-0E02-D2B8-BEBC2A7EB0FF}"/>
              </a:ext>
            </a:extLst>
          </p:cNvPr>
          <p:cNvCxnSpPr>
            <a:cxnSpLocks/>
            <a:stCxn id="18" idx="0"/>
          </p:cNvCxnSpPr>
          <p:nvPr/>
        </p:nvCxnSpPr>
        <p:spPr>
          <a:xfrm flipV="1">
            <a:off x="9276073" y="1292694"/>
            <a:ext cx="10687" cy="4519404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5BFF446-E3C7-DA34-21D3-48C2F129C0AB}"/>
              </a:ext>
            </a:extLst>
          </p:cNvPr>
          <p:cNvCxnSpPr>
            <a:cxnSpLocks/>
            <a:stCxn id="3" idx="0"/>
          </p:cNvCxnSpPr>
          <p:nvPr/>
        </p:nvCxnSpPr>
        <p:spPr>
          <a:xfrm flipH="1" flipV="1">
            <a:off x="3550508" y="518669"/>
            <a:ext cx="12883" cy="3772349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CE25E03-B28D-4391-90F1-6E0AD3F0E820}"/>
              </a:ext>
            </a:extLst>
          </p:cNvPr>
          <p:cNvSpPr/>
          <p:nvPr/>
        </p:nvSpPr>
        <p:spPr>
          <a:xfrm>
            <a:off x="1018572" y="823292"/>
            <a:ext cx="8368496" cy="474725"/>
          </a:xfrm>
          <a:prstGeom prst="roundRect">
            <a:avLst>
              <a:gd name="adj" fmla="val 1358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Arial Nova"/>
              </a:rPr>
              <a:t>Deputy Chief Executive (Membership Engagement)</a:t>
            </a:r>
          </a:p>
          <a:p>
            <a:pPr algn="ctr"/>
            <a:r>
              <a:rPr lang="en-GB" sz="1400" b="1" dirty="0">
                <a:solidFill>
                  <a:schemeClr val="tx1"/>
                </a:solidFill>
                <a:latin typeface="Arial Nova"/>
              </a:rPr>
              <a:t>Grade H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92B51A7-0187-4956-A297-788FD777B42E}"/>
              </a:ext>
            </a:extLst>
          </p:cNvPr>
          <p:cNvCxnSpPr>
            <a:cxnSpLocks/>
          </p:cNvCxnSpPr>
          <p:nvPr/>
        </p:nvCxnSpPr>
        <p:spPr>
          <a:xfrm>
            <a:off x="5992093" y="1470340"/>
            <a:ext cx="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9256BD1-4CCA-47E7-88EE-3A73A5E80696}"/>
              </a:ext>
            </a:extLst>
          </p:cNvPr>
          <p:cNvCxnSpPr/>
          <p:nvPr/>
        </p:nvCxnSpPr>
        <p:spPr>
          <a:xfrm>
            <a:off x="5514975" y="3864235"/>
            <a:ext cx="0" cy="314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E449FD68-B42E-4173-9DE8-0182F7F88D96}"/>
              </a:ext>
            </a:extLst>
          </p:cNvPr>
          <p:cNvSpPr/>
          <p:nvPr/>
        </p:nvSpPr>
        <p:spPr>
          <a:xfrm>
            <a:off x="2419033" y="1537240"/>
            <a:ext cx="2284565" cy="9073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Arial Nova"/>
            </a:endParaRPr>
          </a:p>
          <a:p>
            <a:pPr algn="ctr"/>
            <a:endParaRPr lang="en-GB" sz="1600" b="1" dirty="0">
              <a:solidFill>
                <a:schemeClr val="tx1"/>
              </a:solidFill>
              <a:latin typeface="Arial Nova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Opportunities &amp; Development Manager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  <a:ea typeface="Calibri"/>
                <a:cs typeface="Calibri"/>
              </a:rPr>
              <a:t>Grade E</a:t>
            </a:r>
            <a:endParaRPr lang="en-GB" dirty="0">
              <a:solidFill>
                <a:schemeClr val="tx1"/>
              </a:solidFill>
              <a:ea typeface="Calibri"/>
              <a:cs typeface="Calibri"/>
            </a:endParaRPr>
          </a:p>
          <a:p>
            <a:pPr algn="ctr"/>
            <a:endParaRPr lang="en-GB" sz="1600" b="1" dirty="0">
              <a:solidFill>
                <a:schemeClr val="bg1"/>
              </a:solidFill>
              <a:latin typeface="Arial Nova"/>
            </a:endParaRPr>
          </a:p>
          <a:p>
            <a:pPr algn="ctr"/>
            <a:endParaRPr lang="en-GB" sz="1600" b="1" dirty="0">
              <a:solidFill>
                <a:schemeClr val="bg1"/>
              </a:solidFill>
              <a:latin typeface="Arial Nova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017B46E0-6D5B-407D-BA6F-18DE8F4A90EB}"/>
              </a:ext>
            </a:extLst>
          </p:cNvPr>
          <p:cNvSpPr/>
          <p:nvPr/>
        </p:nvSpPr>
        <p:spPr>
          <a:xfrm>
            <a:off x="8134464" y="1531677"/>
            <a:ext cx="2283216" cy="92305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Voice &amp; Support Manager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Grade E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46BCCA77-6A80-4ED2-BF9F-FEA0E5237F7A}"/>
              </a:ext>
            </a:extLst>
          </p:cNvPr>
          <p:cNvSpPr/>
          <p:nvPr/>
        </p:nvSpPr>
        <p:spPr>
          <a:xfrm>
            <a:off x="2427261" y="2601007"/>
            <a:ext cx="2282800" cy="594496"/>
          </a:xfrm>
          <a:prstGeom prst="roundRect">
            <a:avLst>
              <a:gd name="adj" fmla="val 8748"/>
            </a:avLst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Senior Sports &amp;  Student Groups Coordinator 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D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6F3956DC-AD73-4374-B711-F2304128196F}"/>
              </a:ext>
            </a:extLst>
          </p:cNvPr>
          <p:cNvSpPr/>
          <p:nvPr/>
        </p:nvSpPr>
        <p:spPr>
          <a:xfrm>
            <a:off x="2446080" y="5064003"/>
            <a:ext cx="2280415" cy="585473"/>
          </a:xfrm>
          <a:prstGeom prst="roundRect">
            <a:avLst>
              <a:gd name="adj" fmla="val 1358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Volunteer &amp; Community Coordinator 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Grade C</a:t>
            </a:r>
            <a:endParaRPr lang="en-GB" sz="1200" b="1" dirty="0">
              <a:solidFill>
                <a:schemeClr val="tx1"/>
              </a:solidFill>
              <a:latin typeface="Arial Nova"/>
            </a:endParaRP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1025390E-5BDB-4891-9331-3DD14473FEEC}"/>
              </a:ext>
            </a:extLst>
          </p:cNvPr>
          <p:cNvSpPr/>
          <p:nvPr/>
        </p:nvSpPr>
        <p:spPr>
          <a:xfrm>
            <a:off x="2416159" y="3432865"/>
            <a:ext cx="2290312" cy="593387"/>
          </a:xfrm>
          <a:prstGeom prst="roundRect">
            <a:avLst>
              <a:gd name="adj" fmla="val 1358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b="1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Societies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C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  <a:latin typeface="Arial Nova" panose="020B0504020202020204" pitchFamily="34" charset="0"/>
              </a:rPr>
              <a:t> </a:t>
            </a: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2661B4A7-AF72-49DF-A4C3-93F7A7CB0196}"/>
              </a:ext>
            </a:extLst>
          </p:cNvPr>
          <p:cNvSpPr/>
          <p:nvPr/>
        </p:nvSpPr>
        <p:spPr>
          <a:xfrm>
            <a:off x="8134389" y="3430000"/>
            <a:ext cx="2283366" cy="593933"/>
          </a:xfrm>
          <a:prstGeom prst="roundRect">
            <a:avLst>
              <a:gd name="adj" fmla="val 2132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050" b="1" dirty="0">
              <a:solidFill>
                <a:schemeClr val="tx1"/>
              </a:solidFill>
              <a:latin typeface="Arial Nova"/>
            </a:endParaRPr>
          </a:p>
          <a:p>
            <a:pPr algn="ctr"/>
            <a:endParaRPr lang="en-GB" sz="1000" b="1" dirty="0">
              <a:solidFill>
                <a:schemeClr val="tx1"/>
              </a:solidFill>
              <a:latin typeface="Arial Nova"/>
            </a:endParaRP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Student Voice &amp; Campaigns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Grade C</a:t>
            </a:r>
          </a:p>
          <a:p>
            <a:pPr algn="ctr"/>
            <a:endParaRPr lang="en-GB" sz="1100" b="1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algn="ctr"/>
            <a:endParaRPr lang="en-GB" sz="1000" b="1" dirty="0">
              <a:solidFill>
                <a:schemeClr val="tx1"/>
              </a:solidFill>
              <a:latin typeface="Arial Nova" panose="020B0504020202020204" pitchFamily="34" charset="0"/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4BF7F519-24DC-49F6-8AB8-009E3D9D6B83}"/>
              </a:ext>
            </a:extLst>
          </p:cNvPr>
          <p:cNvSpPr/>
          <p:nvPr/>
        </p:nvSpPr>
        <p:spPr>
          <a:xfrm>
            <a:off x="5279826" y="5065763"/>
            <a:ext cx="2284470" cy="58801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Events &amp; Engagement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C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FCA1C4B-D268-4DAE-A4F5-7EF2939247C8}"/>
              </a:ext>
            </a:extLst>
          </p:cNvPr>
          <p:cNvCxnSpPr>
            <a:cxnSpLocks/>
            <a:stCxn id="63" idx="0"/>
            <a:endCxn id="63" idx="0"/>
          </p:cNvCxnSpPr>
          <p:nvPr/>
        </p:nvCxnSpPr>
        <p:spPr>
          <a:xfrm>
            <a:off x="6422061" y="50657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4E1D69A2-410F-4728-AFF6-B1335EB9A79F}"/>
              </a:ext>
            </a:extLst>
          </p:cNvPr>
          <p:cNvCxnSpPr>
            <a:cxnSpLocks/>
            <a:stCxn id="63" idx="0"/>
            <a:endCxn id="63" idx="0"/>
          </p:cNvCxnSpPr>
          <p:nvPr/>
        </p:nvCxnSpPr>
        <p:spPr>
          <a:xfrm>
            <a:off x="6422061" y="50657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D7643F4B-73B1-40B0-98AD-617283AD2A67}"/>
              </a:ext>
            </a:extLst>
          </p:cNvPr>
          <p:cNvCxnSpPr>
            <a:cxnSpLocks/>
            <a:stCxn id="63" idx="0"/>
            <a:endCxn id="63" idx="0"/>
          </p:cNvCxnSpPr>
          <p:nvPr/>
        </p:nvCxnSpPr>
        <p:spPr>
          <a:xfrm>
            <a:off x="6422061" y="50657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B46943D-3294-44A9-9E44-012F56ADD5E4}"/>
              </a:ext>
            </a:extLst>
          </p:cNvPr>
          <p:cNvSpPr/>
          <p:nvPr/>
        </p:nvSpPr>
        <p:spPr>
          <a:xfrm>
            <a:off x="8134390" y="5065043"/>
            <a:ext cx="2283364" cy="589458"/>
          </a:xfrm>
          <a:prstGeom prst="roundRect">
            <a:avLst>
              <a:gd name="adj" fmla="val 1358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Academic Communities 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&amp; Representation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Grade C</a:t>
            </a: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F619732C-F7BE-4FAC-904E-910789431EDF}"/>
              </a:ext>
            </a:extLst>
          </p:cNvPr>
          <p:cNvSpPr/>
          <p:nvPr/>
        </p:nvSpPr>
        <p:spPr>
          <a:xfrm>
            <a:off x="8134390" y="4256131"/>
            <a:ext cx="2283364" cy="588291"/>
          </a:xfrm>
          <a:prstGeom prst="roundRect">
            <a:avLst>
              <a:gd name="adj" fmla="val 13584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Democracy &amp; Liberation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C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AF39B3B-3B86-25BA-683D-CD83A9916CA4}"/>
              </a:ext>
            </a:extLst>
          </p:cNvPr>
          <p:cNvSpPr/>
          <p:nvPr/>
        </p:nvSpPr>
        <p:spPr>
          <a:xfrm>
            <a:off x="8140056" y="5812098"/>
            <a:ext cx="2272033" cy="60157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Advisor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1.6 FTE - Grade D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8268A05-E396-784C-007B-BD31276F17CC}"/>
              </a:ext>
            </a:extLst>
          </p:cNvPr>
          <p:cNvSpPr/>
          <p:nvPr/>
        </p:nvSpPr>
        <p:spPr>
          <a:xfrm>
            <a:off x="2423183" y="4291018"/>
            <a:ext cx="2280415" cy="594497"/>
          </a:xfrm>
          <a:prstGeom prst="roundRect">
            <a:avLst>
              <a:gd name="adj" fmla="val 8748"/>
            </a:avLst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Sports &amp; Events Engagement Coordinator 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C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97614F1-C362-E6D7-9EC1-C3A67AC85B5F}"/>
              </a:ext>
            </a:extLst>
          </p:cNvPr>
          <p:cNvSpPr/>
          <p:nvPr/>
        </p:nvSpPr>
        <p:spPr>
          <a:xfrm>
            <a:off x="8131223" y="2611457"/>
            <a:ext cx="2482762" cy="59507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Insight &amp; Belonging  Coordinator 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C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A864D27-D1B7-D4CA-EA76-D74706DE2574}"/>
              </a:ext>
            </a:extLst>
          </p:cNvPr>
          <p:cNvSpPr/>
          <p:nvPr/>
        </p:nvSpPr>
        <p:spPr>
          <a:xfrm>
            <a:off x="176981" y="3547752"/>
            <a:ext cx="1911833" cy="1140920"/>
          </a:xfrm>
          <a:prstGeom prst="roundRect">
            <a:avLst>
              <a:gd name="adj" fmla="val 13584"/>
            </a:avLst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Part-time Student Staff </a:t>
            </a:r>
            <a:r>
              <a:rPr lang="en-GB" sz="1100" b="1">
                <a:solidFill>
                  <a:schemeClr val="tx1"/>
                </a:solidFill>
                <a:latin typeface="Arial Nova"/>
              </a:rPr>
              <a:t>(14)</a:t>
            </a:r>
          </a:p>
          <a:p>
            <a:pPr algn="ctr"/>
            <a:r>
              <a:rPr lang="en-GB" sz="1100">
                <a:solidFill>
                  <a:schemeClr val="tx1"/>
                </a:solidFill>
                <a:latin typeface="Arial Nova"/>
              </a:rPr>
              <a:t>Fixed term  Sept – May </a:t>
            </a:r>
          </a:p>
          <a:p>
            <a:pPr algn="ctr"/>
            <a:r>
              <a:rPr lang="en-GB" sz="1100">
                <a:solidFill>
                  <a:schemeClr val="tx1"/>
                </a:solidFill>
                <a:latin typeface="Arial Nova"/>
              </a:rPr>
              <a:t>Variable hours 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EB1F2D-30EC-4FA0-832E-08878FBB2799}"/>
              </a:ext>
            </a:extLst>
          </p:cNvPr>
          <p:cNvSpPr/>
          <p:nvPr/>
        </p:nvSpPr>
        <p:spPr>
          <a:xfrm>
            <a:off x="5279774" y="1536685"/>
            <a:ext cx="2284575" cy="9116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4472C4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200" b="1" dirty="0">
              <a:solidFill>
                <a:schemeClr val="tx1"/>
              </a:solidFill>
              <a:latin typeface="Arial Nova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Content &amp; Engagement  </a:t>
            </a:r>
            <a:endParaRPr lang="en-GB" sz="1200" b="1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Manager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rial Nova"/>
              </a:rPr>
              <a:t>Grade E</a:t>
            </a:r>
          </a:p>
          <a:p>
            <a:pPr algn="ctr"/>
            <a:endParaRPr lang="en-GB" sz="1200" b="1" dirty="0">
              <a:solidFill>
                <a:schemeClr val="tx1"/>
              </a:solidFill>
              <a:latin typeface="Arial Nova" panose="020B0504020202020204" pitchFamily="34" charset="0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6DE6FF11-F903-4B94-9AD7-E0BB37197FC5}"/>
              </a:ext>
            </a:extLst>
          </p:cNvPr>
          <p:cNvSpPr/>
          <p:nvPr/>
        </p:nvSpPr>
        <p:spPr>
          <a:xfrm>
            <a:off x="5278883" y="2617645"/>
            <a:ext cx="2286356" cy="59384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Graphic Design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C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8A9E2F29-667F-9726-5F53-B0D261CC0A8F}"/>
              </a:ext>
            </a:extLst>
          </p:cNvPr>
          <p:cNvSpPr/>
          <p:nvPr/>
        </p:nvSpPr>
        <p:spPr>
          <a:xfrm>
            <a:off x="5278884" y="3429460"/>
            <a:ext cx="2286355" cy="5949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Content Marketing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 panose="020B0504020202020204" pitchFamily="34" charset="0"/>
              </a:rPr>
              <a:t>Grade C</a:t>
            </a: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D3D9D9FB-CE3D-CFAC-E483-A70E05F83C9B}"/>
              </a:ext>
            </a:extLst>
          </p:cNvPr>
          <p:cNvSpPr/>
          <p:nvPr/>
        </p:nvSpPr>
        <p:spPr>
          <a:xfrm>
            <a:off x="5279827" y="4255670"/>
            <a:ext cx="2284469" cy="59265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Digital Marketing &amp; Communication Coordinator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Grade C</a:t>
            </a:r>
            <a:endParaRPr lang="en-GB" sz="1100" b="1" dirty="0">
              <a:solidFill>
                <a:schemeClr val="tx1"/>
              </a:solidFill>
              <a:latin typeface="Arial Nova" panose="020B05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BABCC63-3A6E-FCAC-5AD4-AAB913DDD226}"/>
              </a:ext>
            </a:extLst>
          </p:cNvPr>
          <p:cNvSpPr/>
          <p:nvPr/>
        </p:nvSpPr>
        <p:spPr>
          <a:xfrm>
            <a:off x="265109" y="2566035"/>
            <a:ext cx="1694261" cy="799761"/>
          </a:xfrm>
          <a:prstGeom prst="roundRect">
            <a:avLst>
              <a:gd name="adj" fmla="val 1358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Union Operations &amp; Administration Coordinator</a:t>
            </a:r>
            <a:endParaRPr lang="en-GB" sz="1200" b="1" dirty="0">
              <a:solidFill>
                <a:schemeClr val="tx1"/>
              </a:solidFill>
              <a:latin typeface="Arial Nova"/>
            </a:endParaRPr>
          </a:p>
          <a:p>
            <a:pPr algn="ctr"/>
            <a:r>
              <a:rPr lang="en-GB" sz="1100" b="1" dirty="0">
                <a:solidFill>
                  <a:schemeClr val="tx1"/>
                </a:solidFill>
                <a:latin typeface="Arial Nova"/>
              </a:rPr>
              <a:t> (Fixed Term) Grade C</a:t>
            </a:r>
            <a:endParaRPr lang="en-GB" sz="1200" b="1" dirty="0">
              <a:solidFill>
                <a:schemeClr val="tx1"/>
              </a:solidFill>
              <a:latin typeface="Arial Nova"/>
            </a:endParaRPr>
          </a:p>
        </p:txBody>
      </p:sp>
      <p:sp>
        <p:nvSpPr>
          <p:cNvPr id="13" name="Title 10">
            <a:extLst>
              <a:ext uri="{FF2B5EF4-FFF2-40B4-BE49-F238E27FC236}">
                <a16:creationId xmlns:a16="http://schemas.microsoft.com/office/drawing/2014/main" id="{5DC298C6-3AAE-2127-57F4-E478507E589E}"/>
              </a:ext>
            </a:extLst>
          </p:cNvPr>
          <p:cNvSpPr txBox="1">
            <a:spLocks/>
          </p:cNvSpPr>
          <p:nvPr/>
        </p:nvSpPr>
        <p:spPr>
          <a:xfrm>
            <a:off x="176981" y="243132"/>
            <a:ext cx="10207712" cy="4630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b="1" dirty="0">
                <a:latin typeface="Arial"/>
                <a:cs typeface="Arial"/>
              </a:rPr>
              <a:t>Established Staff Structure (August 2026)</a:t>
            </a:r>
          </a:p>
        </p:txBody>
      </p:sp>
      <p:pic>
        <p:nvPicPr>
          <p:cNvPr id="28" name="Picture 27" descr="A blue circle with white letters on it&#10;&#10;AI-generated content may be incorrect.">
            <a:extLst>
              <a:ext uri="{FF2B5EF4-FFF2-40B4-BE49-F238E27FC236}">
                <a16:creationId xmlns:a16="http://schemas.microsoft.com/office/drawing/2014/main" id="{F432509E-A85F-A1F5-A939-48264216D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400" y="129907"/>
            <a:ext cx="1299619" cy="1299619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67D669A-3D8C-D70B-9023-0E045A617E88}"/>
              </a:ext>
            </a:extLst>
          </p:cNvPr>
          <p:cNvCxnSpPr>
            <a:stCxn id="4" idx="2"/>
            <a:endCxn id="5" idx="0"/>
          </p:cNvCxnSpPr>
          <p:nvPr/>
        </p:nvCxnSpPr>
        <p:spPr>
          <a:xfrm>
            <a:off x="1112240" y="3365796"/>
            <a:ext cx="20658" cy="181956"/>
          </a:xfrm>
          <a:prstGeom prst="line">
            <a:avLst/>
          </a:prstGeom>
          <a:ln w="19050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3211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4737ff-7e07-4a9a-85f1-e56301c7e0d9">
      <Terms xmlns="http://schemas.microsoft.com/office/infopath/2007/PartnerControls"/>
    </lcf76f155ced4ddcb4097134ff3c332f>
    <TaxCatchAll xmlns="78ce0f82-0888-4705-a8de-6aab5a03ba4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086E8881AEC54DA914DD4EE26BECA3" ma:contentTypeVersion="13" ma:contentTypeDescription="Create a new document." ma:contentTypeScope="" ma:versionID="3379e8c2f4cb6d79ec7f81ec12ac3533">
  <xsd:schema xmlns:xsd="http://www.w3.org/2001/XMLSchema" xmlns:xs="http://www.w3.org/2001/XMLSchema" xmlns:p="http://schemas.microsoft.com/office/2006/metadata/properties" xmlns:ns2="d14737ff-7e07-4a9a-85f1-e56301c7e0d9" xmlns:ns3="78ce0f82-0888-4705-a8de-6aab5a03ba4f" targetNamespace="http://schemas.microsoft.com/office/2006/metadata/properties" ma:root="true" ma:fieldsID="23fc67fcaae2fbf77146aee879f8a060" ns2:_="" ns3:_="">
    <xsd:import namespace="d14737ff-7e07-4a9a-85f1-e56301c7e0d9"/>
    <xsd:import namespace="78ce0f82-0888-4705-a8de-6aab5a03ba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4737ff-7e07-4a9a-85f1-e56301c7e0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13fea976-0fb7-4036-bc8a-08177e9f587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ce0f82-0888-4705-a8de-6aab5a03ba4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159e3ee1-8fcb-4a31-b5a7-def1f9b09c6e}" ma:internalName="TaxCatchAll" ma:showField="CatchAllData" ma:web="78ce0f82-0888-4705-a8de-6aab5a03ba4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A9675F0-A0B0-4426-B7BE-4F34D0523D78}">
  <ds:schemaRefs>
    <ds:schemaRef ds:uri="0e849c89-8c7a-45b1-9571-606dd3584de5"/>
    <ds:schemaRef ds:uri="b5c260b5-cbc9-428a-a034-9de190fc723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d14737ff-7e07-4a9a-85f1-e56301c7e0d9"/>
    <ds:schemaRef ds:uri="78ce0f82-0888-4705-a8de-6aab5a03ba4f"/>
  </ds:schemaRefs>
</ds:datastoreItem>
</file>

<file path=customXml/itemProps2.xml><?xml version="1.0" encoding="utf-8"?>
<ds:datastoreItem xmlns:ds="http://schemas.openxmlformats.org/officeDocument/2006/customXml" ds:itemID="{BE576D73-DB4A-4FC7-82F8-635D12E2B9C6}"/>
</file>

<file path=customXml/itemProps3.xml><?xml version="1.0" encoding="utf-8"?>
<ds:datastoreItem xmlns:ds="http://schemas.openxmlformats.org/officeDocument/2006/customXml" ds:itemID="{41F214FF-8FA4-4FBC-BB0D-E63EA4E1FC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210</Words>
  <Application>Microsoft Office PowerPoint</Application>
  <PresentationFormat>Widescreen</PresentationFormat>
  <Paragraphs>75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Nova</vt:lpstr>
      <vt:lpstr>Calibri</vt:lpstr>
      <vt:lpstr>Calibri Light</vt:lpstr>
      <vt:lpstr>Office Theme</vt:lpstr>
      <vt:lpstr>Established Staff Structure (August 2026)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JMSU STRUCTURE – PEOPLE AND POSTS</dc:title>
  <dc:creator>Cloherty, Sally</dc:creator>
  <cp:lastModifiedBy>Cloherty, Sally</cp:lastModifiedBy>
  <cp:revision>6</cp:revision>
  <dcterms:created xsi:type="dcterms:W3CDTF">2023-02-01T20:36:27Z</dcterms:created>
  <dcterms:modified xsi:type="dcterms:W3CDTF">2026-08-05T13:20:14Z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0x01010037086E8881AEC54DA914DD4EE26BECA3</vt:lpwstr>
  </property>
  <property fmtid="{D5CDD505-2E9C-101B-9397-08002B2CF9AE}" pid="3" name="Order">
    <vt:r8>100</vt:r8>
  </property>
  <property fmtid="{D5CDD505-2E9C-101B-9397-08002B2CF9AE}" pid="4" name="MediaServiceImageTags">
    <vt:lpwstr/>
  </property>
</Properties>
</file>